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embeddedFontLst>
    <p:embeddedFont>
      <p:font typeface="Old Standard TT"/>
      <p:regular r:id="rId23"/>
      <p:bold r:id="rId24"/>
      <p: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OldStandardTT-bold.fntdata"/><Relationship Id="rId23" Type="http://schemas.openxmlformats.org/officeDocument/2006/relationships/font" Target="fonts/OldStandardTT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font" Target="fonts/OldStandardT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c41b62b79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8c41b62b79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8c41b62b79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8c41b62b79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8c4146616b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8c4146616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8c4146616b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8c4146616b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8c4146616b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8c4146616b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8c4146616b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8c4146616b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8c4146616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8c4146616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8c4146616b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8c4146616b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8c41b62b7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8c41b62b7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c41b62b79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c41b62b79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c41b62b79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c41b62b79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c41b62b79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c41b62b79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c41b62b79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8c41b62b79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8c41b62b79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8c41b62b79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8c41b62b79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8c41b62b79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8c41b62b79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8c41b62b79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8c41b62b79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8c41b62b79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jpg"/><Relationship Id="rId4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://www.mastek.com/careers/learning-development.ht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6000" y="126000"/>
            <a:ext cx="9012000" cy="15228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000000"/>
                </a:solidFill>
              </a:rPr>
              <a:t>KNOWLEDGE AND CURRICULUM</a:t>
            </a:r>
            <a:endParaRPr b="1" sz="4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rgbClr val="000000"/>
                </a:solidFill>
              </a:rPr>
              <a:t>Unit I - Epistemological bases of education</a:t>
            </a:r>
            <a:endParaRPr b="1" sz="2800" u="sng">
              <a:solidFill>
                <a:srgbClr val="000000"/>
              </a:solidFill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480185"/>
            <a:ext cx="8118600" cy="15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D9D9D9"/>
                </a:solidFill>
              </a:rPr>
              <a:t>Dr.V.Regina</a:t>
            </a:r>
            <a:endParaRPr b="1" sz="17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D9D9D9"/>
                </a:solidFill>
              </a:rPr>
              <a:t>Principal ,Asst,Professor of Biological Science</a:t>
            </a:r>
            <a:endParaRPr sz="17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D9D9D9"/>
                </a:solidFill>
              </a:rPr>
              <a:t>CSI Bishop Newbigin College of Education</a:t>
            </a:r>
            <a:endParaRPr sz="17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D9D9D9"/>
                </a:solidFill>
              </a:rPr>
              <a:t>No.109, Dr.Radhakrishnan salai, Mylapore, Chennai - 600004</a:t>
            </a:r>
            <a:endParaRPr sz="17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7800" y="3574825"/>
            <a:ext cx="13335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/>
        </p:nvSpPr>
        <p:spPr>
          <a:xfrm>
            <a:off x="691175" y="1998725"/>
            <a:ext cx="3202500" cy="566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Information &amp; its method of collection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31" name="Google Shape;131;p22"/>
          <p:cNvSpPr txBox="1"/>
          <p:nvPr/>
        </p:nvSpPr>
        <p:spPr>
          <a:xfrm>
            <a:off x="225125" y="2637650"/>
            <a:ext cx="4226700" cy="7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Information is the knowledge communicated or received concerning a 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particular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fact or circumstance or news.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32" name="Google Shape;132;p22"/>
          <p:cNvSpPr txBox="1"/>
          <p:nvPr/>
        </p:nvSpPr>
        <p:spPr>
          <a:xfrm>
            <a:off x="4848050" y="559650"/>
            <a:ext cx="4095300" cy="37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Surveys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Interviews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Existing data sources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Literature sources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Observations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Documents and records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Experiments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Tallies or counts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Face to face/ phone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Online tracking or market analytics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Social media monitoring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33" name="Google Shape;133;p2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3"/>
          <p:cNvSpPr txBox="1"/>
          <p:nvPr/>
        </p:nvSpPr>
        <p:spPr>
          <a:xfrm>
            <a:off x="4857225" y="883050"/>
            <a:ext cx="4095300" cy="33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Inductive reasoning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Detective reasoning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Conditioned</a:t>
            </a: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Categorical </a:t>
            </a: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Linear 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Abductive 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Backward 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Critical thinking 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Counterfactual thinking 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Intuition reasoning</a:t>
            </a:r>
            <a:endParaRPr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691175" y="2075775"/>
            <a:ext cx="3202500" cy="358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Reasoning &amp; its types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225125" y="2561450"/>
            <a:ext cx="4226700" cy="7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Reasoning is a process of thinking ,where the 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individual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is aware of a problem and -  Identifies, evaluates and decides upon a solution.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41" name="Google Shape;141;p2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/>
          <p:nvPr/>
        </p:nvSpPr>
        <p:spPr>
          <a:xfrm>
            <a:off x="691175" y="2075775"/>
            <a:ext cx="3202500" cy="358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Belief</a:t>
            </a: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&amp; its types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47" name="Google Shape;147;p24"/>
          <p:cNvSpPr txBox="1"/>
          <p:nvPr/>
        </p:nvSpPr>
        <p:spPr>
          <a:xfrm>
            <a:off x="453725" y="2561450"/>
            <a:ext cx="4226700" cy="7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Belief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is a feeling of 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certainty</a:t>
            </a: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that something existing , is true or is good. It is a propositional attitude which cannot be proven scientifically.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48" name="Google Shape;148;p24"/>
          <p:cNvSpPr txBox="1"/>
          <p:nvPr/>
        </p:nvSpPr>
        <p:spPr>
          <a:xfrm>
            <a:off x="4838850" y="635050"/>
            <a:ext cx="4095300" cy="37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Belief systems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Religious faiths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Agnosticism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Animism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Atheism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Deism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Determinism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Esotericism 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Vague belief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Self-supported belief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Belief beyond reasonable doubts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49" name="Google Shape;149;p2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5"/>
          <p:cNvSpPr txBox="1"/>
          <p:nvPr/>
        </p:nvSpPr>
        <p:spPr>
          <a:xfrm>
            <a:off x="1557325" y="55850"/>
            <a:ext cx="5465100" cy="583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      </a:t>
            </a: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Difference between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 Knowledge                          &amp;                       Skill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55" name="Google Shape;155;p25"/>
          <p:cNvSpPr/>
          <p:nvPr/>
        </p:nvSpPr>
        <p:spPr>
          <a:xfrm rot="5400000">
            <a:off x="2214125" y="675750"/>
            <a:ext cx="330000" cy="2751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5"/>
          <p:cNvSpPr/>
          <p:nvPr/>
        </p:nvSpPr>
        <p:spPr>
          <a:xfrm rot="5400000">
            <a:off x="6098625" y="651525"/>
            <a:ext cx="330000" cy="2751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5"/>
          <p:cNvSpPr txBox="1"/>
          <p:nvPr/>
        </p:nvSpPr>
        <p:spPr>
          <a:xfrm>
            <a:off x="103300" y="911350"/>
            <a:ext cx="4095300" cy="27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Theoretical</a:t>
            </a: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 or understanding of a subject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Acquired through learning or experience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Gained from others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It increases with experience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Factual and procedural information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Safety rules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Teachable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Ability to understand and recall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58" name="Google Shape;158;p25"/>
          <p:cNvSpPr txBox="1"/>
          <p:nvPr/>
        </p:nvSpPr>
        <p:spPr>
          <a:xfrm>
            <a:off x="4478100" y="911350"/>
            <a:ext cx="4721100" cy="27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Training or experience of a subject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Acquired through practice or learned behaviour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Developed by self (practiced or learning)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It increases with practice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Proficient and effective use of a person’s knowledge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Arithmetic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Teachable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Ability to perform an activity with proficiency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59" name="Google Shape;159;p25"/>
          <p:cNvPicPr preferRelativeResize="0"/>
          <p:nvPr/>
        </p:nvPicPr>
        <p:blipFill rotWithShape="1">
          <a:blip r:embed="rId3">
            <a:alphaModFix/>
          </a:blip>
          <a:srcRect b="9708" l="0" r="0" t="8705"/>
          <a:stretch/>
        </p:blipFill>
        <p:spPr>
          <a:xfrm>
            <a:off x="851450" y="3004625"/>
            <a:ext cx="2599000" cy="1894450"/>
          </a:xfrm>
          <a:prstGeom prst="rect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60" name="Google Shape;160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55646" y="3004625"/>
            <a:ext cx="3362930" cy="189445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/>
        </p:nvSpPr>
        <p:spPr>
          <a:xfrm>
            <a:off x="1557325" y="55850"/>
            <a:ext cx="5562600" cy="583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      Difference between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Teaching                              &amp;                     Training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67" name="Google Shape;167;p26"/>
          <p:cNvSpPr/>
          <p:nvPr/>
        </p:nvSpPr>
        <p:spPr>
          <a:xfrm rot="5400000">
            <a:off x="1985950" y="647600"/>
            <a:ext cx="330000" cy="2751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6"/>
          <p:cNvSpPr/>
          <p:nvPr/>
        </p:nvSpPr>
        <p:spPr>
          <a:xfrm rot="5400000">
            <a:off x="6254500" y="647600"/>
            <a:ext cx="330000" cy="2751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6"/>
          <p:cNvSpPr txBox="1"/>
          <p:nvPr/>
        </p:nvSpPr>
        <p:spPr>
          <a:xfrm>
            <a:off x="0" y="962800"/>
            <a:ext cx="4515900" cy="32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Provides new knowledge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Teaching fills mind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Stresses on knowledge and wisdom with long times span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Gives extensive domains with limited </a:t>
            </a: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knowledge</a:t>
            </a: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 in general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Needs effective reciprocal communication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Is in for a broaden area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Theoretically</a:t>
            </a: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 oriented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4578300" y="962800"/>
            <a:ext cx="4494300" cy="32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Knowledgeable people to learn the tools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Training shapes habits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Stresses on skills and abilities with a shorter times span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Gives intensive information about a limited and specific domain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Needs effective physical activity of the learner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Is for a specific area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Practical oriented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71" name="Google Shape;171;p26"/>
          <p:cNvPicPr preferRelativeResize="0"/>
          <p:nvPr/>
        </p:nvPicPr>
        <p:blipFill rotWithShape="1">
          <a:blip r:embed="rId3">
            <a:alphaModFix/>
          </a:blip>
          <a:srcRect b="20121" l="13928" r="11942" t="0"/>
          <a:stretch/>
        </p:blipFill>
        <p:spPr>
          <a:xfrm>
            <a:off x="739000" y="3239900"/>
            <a:ext cx="2841650" cy="179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71900" y="3239900"/>
            <a:ext cx="2841650" cy="179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99999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999999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7"/>
          <p:cNvSpPr txBox="1"/>
          <p:nvPr/>
        </p:nvSpPr>
        <p:spPr>
          <a:xfrm>
            <a:off x="1557325" y="113550"/>
            <a:ext cx="5556900" cy="583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    Difference between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 Knowledge                          &amp;                 Information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79" name="Google Shape;179;p27"/>
          <p:cNvSpPr/>
          <p:nvPr/>
        </p:nvSpPr>
        <p:spPr>
          <a:xfrm rot="5400000">
            <a:off x="2161725" y="741925"/>
            <a:ext cx="266400" cy="1881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7"/>
          <p:cNvSpPr/>
          <p:nvPr/>
        </p:nvSpPr>
        <p:spPr>
          <a:xfrm rot="5400000">
            <a:off x="6095150" y="743850"/>
            <a:ext cx="256200" cy="1944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7"/>
          <p:cNvSpPr txBox="1"/>
          <p:nvPr/>
        </p:nvSpPr>
        <p:spPr>
          <a:xfrm>
            <a:off x="103300" y="987550"/>
            <a:ext cx="4095300" cy="27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It becomes knowledge once we apply it or use it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A more profound conclusion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Knowledge is personal and individual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Involves</a:t>
            </a: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 a personal experience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Knowledge is information with meaning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Actionable information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Devoid of owners dependencies</a:t>
            </a: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82" name="Google Shape;182;p27"/>
          <p:cNvSpPr txBox="1"/>
          <p:nvPr/>
        </p:nvSpPr>
        <p:spPr>
          <a:xfrm>
            <a:off x="4607650" y="987550"/>
            <a:ext cx="4591800" cy="27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Data and facts that known are there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 raw data collected through observation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Data in numbers, words, images or sounds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Images can be included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Information is data with context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Processed data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Depends on the owner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83" name="Google Shape;183;p27"/>
          <p:cNvPicPr preferRelativeResize="0"/>
          <p:nvPr/>
        </p:nvPicPr>
        <p:blipFill rotWithShape="1">
          <a:blip r:embed="rId3">
            <a:alphaModFix/>
          </a:blip>
          <a:srcRect b="49702" l="6563" r="51764" t="4555"/>
          <a:stretch/>
        </p:blipFill>
        <p:spPr>
          <a:xfrm>
            <a:off x="5126400" y="3224450"/>
            <a:ext cx="2668500" cy="1715299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84" name="Google Shape;184;p27"/>
          <p:cNvPicPr preferRelativeResize="0"/>
          <p:nvPr/>
        </p:nvPicPr>
        <p:blipFill rotWithShape="1">
          <a:blip r:embed="rId4">
            <a:alphaModFix/>
          </a:blip>
          <a:srcRect b="53860" l="52746" r="5583" t="5347"/>
          <a:stretch/>
        </p:blipFill>
        <p:spPr>
          <a:xfrm>
            <a:off x="647325" y="3224450"/>
            <a:ext cx="2668500" cy="1715299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5" name="Google Shape;185;p2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8"/>
          <p:cNvSpPr txBox="1"/>
          <p:nvPr/>
        </p:nvSpPr>
        <p:spPr>
          <a:xfrm>
            <a:off x="1557325" y="55850"/>
            <a:ext cx="5465100" cy="583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      Difference between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  Reasoning                          &amp;                       Belief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91" name="Google Shape;191;p28"/>
          <p:cNvSpPr/>
          <p:nvPr/>
        </p:nvSpPr>
        <p:spPr>
          <a:xfrm rot="5400000">
            <a:off x="2214125" y="666500"/>
            <a:ext cx="330000" cy="2751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8"/>
          <p:cNvSpPr/>
          <p:nvPr/>
        </p:nvSpPr>
        <p:spPr>
          <a:xfrm rot="5400000">
            <a:off x="6078250" y="666500"/>
            <a:ext cx="330000" cy="2751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8"/>
          <p:cNvSpPr txBox="1"/>
          <p:nvPr/>
        </p:nvSpPr>
        <p:spPr>
          <a:xfrm>
            <a:off x="103300" y="911350"/>
            <a:ext cx="4095300" cy="27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Science (fact)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Evidences/ Arguments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Exercise critical reasoning based upon evidence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Postulate tentative theory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Subject the theory to peer review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Objective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Old Standard TT"/>
              <a:buChar char="❏"/>
            </a:pPr>
            <a:r>
              <a:rPr b="1" lang="en" sz="1300">
                <a:latin typeface="Old Standard TT"/>
                <a:ea typeface="Old Standard TT"/>
                <a:cs typeface="Old Standard TT"/>
                <a:sym typeface="Old Standard TT"/>
              </a:rPr>
              <a:t>Universal level</a:t>
            </a:r>
            <a:endParaRPr b="1" sz="13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94" name="Google Shape;194;p28"/>
          <p:cNvSpPr txBox="1"/>
          <p:nvPr/>
        </p:nvSpPr>
        <p:spPr>
          <a:xfrm>
            <a:off x="4478100" y="911350"/>
            <a:ext cx="4721100" cy="27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Religion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Word of God/ words from the source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Accept the faith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Considered it to be the revealed truth which cannot be doubted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Done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Subjective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❏"/>
            </a:pPr>
            <a:r>
              <a:rPr b="1"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Personal level</a:t>
            </a:r>
            <a:endParaRPr b="1" sz="13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95" name="Google Shape;19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3500" y="3208325"/>
            <a:ext cx="2618700" cy="178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28"/>
          <p:cNvPicPr preferRelativeResize="0"/>
          <p:nvPr/>
        </p:nvPicPr>
        <p:blipFill rotWithShape="1">
          <a:blip r:embed="rId4">
            <a:alphaModFix/>
          </a:blip>
          <a:srcRect b="0" l="9227" r="7341" t="0"/>
          <a:stretch/>
        </p:blipFill>
        <p:spPr>
          <a:xfrm>
            <a:off x="698275" y="3208325"/>
            <a:ext cx="3018525" cy="178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590325" y="44862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Conclusion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4485650" y="1157400"/>
            <a:ext cx="4242900" cy="26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Thus the </a:t>
            </a: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epistemological</a:t>
            </a: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basis of education used to describe </a:t>
            </a: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epistemological</a:t>
            </a: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positions - vary or depending on , whether it is describing the origin or the acquisition of knowledge. </a:t>
            </a: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Students</a:t>
            </a: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can reflect on the existence of  “minority cultures”  and on the necessity to use multiple learning methods to achieve a mere understanding of the complete problems</a:t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204" name="Google Shape;204;p29"/>
          <p:cNvPicPr preferRelativeResize="0"/>
          <p:nvPr/>
        </p:nvPicPr>
        <p:blipFill rotWithShape="1">
          <a:blip r:embed="rId3">
            <a:alphaModFix/>
          </a:blip>
          <a:srcRect b="4012" l="9315" r="9323" t="0"/>
          <a:stretch/>
        </p:blipFill>
        <p:spPr>
          <a:xfrm>
            <a:off x="590325" y="231050"/>
            <a:ext cx="3350100" cy="416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>
            <p:ph type="title"/>
          </p:nvPr>
        </p:nvSpPr>
        <p:spPr>
          <a:xfrm>
            <a:off x="578075" y="454200"/>
            <a:ext cx="31653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Suggestive Readings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</p:txBody>
      </p:sp>
      <p:sp>
        <p:nvSpPr>
          <p:cNvPr id="211" name="Google Shape;211;p30"/>
          <p:cNvSpPr txBox="1"/>
          <p:nvPr>
            <p:ph idx="1" type="body"/>
          </p:nvPr>
        </p:nvSpPr>
        <p:spPr>
          <a:xfrm>
            <a:off x="578075" y="1644075"/>
            <a:ext cx="7197300" cy="165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i="1" lang="en" sz="1600"/>
              <a:t>Barret, Brain., etal (2018) Knowledge curriculum and equity, social realist perspectives Routledge</a:t>
            </a:r>
            <a:endParaRPr i="1"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i="1" lang="en" sz="1600" u="sng">
                <a:solidFill>
                  <a:schemeClr val="hlink"/>
                </a:solidFill>
                <a:hlinkClick r:id="rId3"/>
              </a:rPr>
              <a:t>http://www.mastek.com/careers/learning-development.html</a:t>
            </a:r>
            <a:endParaRPr i="1"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i="1" lang="en" sz="1600"/>
              <a:t>Hoffman, T., “Nine </a:t>
            </a:r>
            <a:r>
              <a:rPr i="1" lang="en" sz="1600"/>
              <a:t>Non Techie</a:t>
            </a:r>
            <a:r>
              <a:rPr i="1" lang="en" sz="1600"/>
              <a:t> skills that hiring managers wish you had”. Computer world, november 12, 2007, accessed July 26, 2010.</a:t>
            </a:r>
            <a:endParaRPr i="1" sz="16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30"/>
          <p:cNvSpPr txBox="1"/>
          <p:nvPr/>
        </p:nvSpPr>
        <p:spPr>
          <a:xfrm>
            <a:off x="2398025" y="48105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0325" y="120100"/>
            <a:ext cx="3264225" cy="3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>
            <p:ph type="title"/>
          </p:nvPr>
        </p:nvSpPr>
        <p:spPr>
          <a:xfrm>
            <a:off x="806175" y="4197150"/>
            <a:ext cx="2794800" cy="70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Synopsis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68" name="Google Shape;68;p14"/>
          <p:cNvSpPr txBox="1"/>
          <p:nvPr>
            <p:ph idx="2" type="body"/>
          </p:nvPr>
        </p:nvSpPr>
        <p:spPr>
          <a:xfrm>
            <a:off x="4572000" y="0"/>
            <a:ext cx="4572000" cy="495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Introduction: Epistemology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Knowledge and its types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Skill and its types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Teaching and its types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Training and its types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Information and its methods of collection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Reasoning</a:t>
            </a:r>
            <a:r>
              <a:rPr lang="en" sz="1600"/>
              <a:t> and its types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Belief and its types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Differences - knowledge &amp; skill </a:t>
            </a:r>
            <a:endParaRPr sz="16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Conclusion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Suggestive Readings</a:t>
            </a:r>
            <a:endParaRPr sz="16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                             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5566200" y="2948475"/>
            <a:ext cx="3639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Old Standard TT"/>
              <a:buChar char="❖"/>
            </a:pPr>
            <a:r>
              <a:rPr lang="en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Teaching and Training</a:t>
            </a:r>
            <a:endParaRPr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400"/>
              <a:buFont typeface="Old Standard TT"/>
              <a:buChar char="❖"/>
            </a:pPr>
            <a:r>
              <a:rPr lang="en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Knowledge and information</a:t>
            </a:r>
            <a:endParaRPr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115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Old Standard TT"/>
              <a:buChar char="❖"/>
            </a:pPr>
            <a:r>
              <a:rPr lang="en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Reasoning and Belief </a:t>
            </a:r>
            <a:r>
              <a:rPr lang="en" sz="13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endParaRPr sz="11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/>
        </p:nvSpPr>
        <p:spPr>
          <a:xfrm>
            <a:off x="665300" y="101862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Objectives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665300" y="31051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Outcomes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4571950" y="1018625"/>
            <a:ext cx="4572000" cy="9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600"/>
              <a:buFont typeface="Old Standard TT"/>
              <a:buChar char="●"/>
            </a:pP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To investigate the origin, nature, methods and limits</a:t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600"/>
              <a:buFont typeface="Old Standard TT"/>
              <a:buChar char="●"/>
            </a:pP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To influence our own theories</a:t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4572000" y="3105150"/>
            <a:ext cx="4572000" cy="11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600"/>
              <a:buFont typeface="Old Standard TT"/>
              <a:buChar char="●"/>
            </a:pP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It influences students approaches to study and develops problem solving skill</a:t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600"/>
              <a:buFont typeface="Old Standard TT"/>
              <a:buChar char="●"/>
            </a:pPr>
            <a:r>
              <a:rPr lang="en" sz="1600">
                <a:solidFill>
                  <a:srgbClr val="EFEFE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It stimulates thinking styles</a:t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/>
        </p:nvSpPr>
        <p:spPr>
          <a:xfrm>
            <a:off x="742950" y="21640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Meaning of Epistemology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4799525" y="431850"/>
            <a:ext cx="4095300" cy="3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It is the branch of philosophy that investigates the origin, nature, methods and limits of human knowledge 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Our own epistemology influences our own theories of learning.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 teacher creates new knowledge 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through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different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approach and design.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It is the science of knowledge or cognition.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/>
        </p:nvSpPr>
        <p:spPr>
          <a:xfrm>
            <a:off x="742950" y="2164050"/>
            <a:ext cx="3202500" cy="453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Meaning of Knowledge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4828650" y="635700"/>
            <a:ext cx="4095300" cy="38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Wisdom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Acquaintance gained by facts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Familiarity to a branch of learning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Acquaintance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gained by sight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The fact or state of knowing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Creating or involving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/>
        </p:nvSpPr>
        <p:spPr>
          <a:xfrm>
            <a:off x="742950" y="21640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Types</a:t>
            </a: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of Knowledge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4848050" y="229500"/>
            <a:ext cx="4095300" cy="38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 posteriori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 priori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Dispersed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Domain(expert)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Empirical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Encoded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Explicit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Communicated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Situated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Training knowledge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/>
        </p:nvSpPr>
        <p:spPr>
          <a:xfrm>
            <a:off x="472150" y="34167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Skill and its types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5020775" y="341675"/>
            <a:ext cx="3769200" cy="8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Meaning:</a:t>
            </a:r>
            <a:endParaRPr b="1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The ability coming from one’s knowledge,practice aptitude, ets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4796075" y="1827625"/>
            <a:ext cx="4095300" cy="24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 Life Skills</a:t>
            </a:r>
            <a:endParaRPr b="1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Self evaluation skill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Communication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skill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Good 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rapport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skill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Managing emotional skill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Understanding of others skills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Thinking skills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Innovative skills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Decision making skills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Team work skills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Stress management skills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185975" y="1827625"/>
            <a:ext cx="4095300" cy="24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Soft Skills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Old Standard TT"/>
              <a:buChar char="❏"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Time management skills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Old Standard TT"/>
              <a:buChar char="❏"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Negotiation skills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Old Standard TT"/>
              <a:buChar char="❏"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Critical thinking skills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Old Standard TT"/>
              <a:buChar char="❏"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Self confidence skills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Old Standard TT"/>
              <a:buChar char="❏"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Business etiquette skills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Old Standard TT"/>
              <a:buChar char="❏"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Goal setting skill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Old Standard TT"/>
              <a:buChar char="❏"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Problem solving skill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09" name="Google Shape;109;p1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/>
        </p:nvSpPr>
        <p:spPr>
          <a:xfrm>
            <a:off x="645325" y="1896825"/>
            <a:ext cx="3202500" cy="5763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Teaching and its characteristics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261925" y="2559650"/>
            <a:ext cx="4121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Teaching is a process of educating a person with theoretical concepts and is a kind of a knowledge transfer between a teacher and a student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4813400" y="152400"/>
            <a:ext cx="4095300" cy="45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Characteristics of a Good teaching</a:t>
            </a:r>
            <a:endParaRPr b="1" sz="15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Having mastery of their teaching content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Providing a safe environment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Building positive relationships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Monitoring progress and providing feedback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Encouraging</a:t>
            </a: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students responsibilities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Having high expectation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Acknowledging individual differences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An ability to improvise and adapt to new demands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Using valid assessment methods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/>
          <p:nvPr/>
        </p:nvSpPr>
        <p:spPr>
          <a:xfrm>
            <a:off x="691175" y="2159725"/>
            <a:ext cx="3202500" cy="381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Training and </a:t>
            </a: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Its</a:t>
            </a: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types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23" name="Google Shape;123;p21"/>
          <p:cNvSpPr txBox="1"/>
          <p:nvPr/>
        </p:nvSpPr>
        <p:spPr>
          <a:xfrm>
            <a:off x="307775" y="2617525"/>
            <a:ext cx="41217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Training is the act of increasing the knowledge and skill of an employee for doing a particular job.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4848050" y="195600"/>
            <a:ext cx="4095300" cy="439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Induction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Job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Safety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Apprenticeship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Internship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Refresher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Promotional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Physical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Computer skills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Simulation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Quality training 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Professional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ld Standard TT"/>
              <a:buChar char="●"/>
            </a:pPr>
            <a:r>
              <a:rPr lang="en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Team training</a:t>
            </a:r>
            <a:endParaRPr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